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0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0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3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2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0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1AE40-FF59-4D1D-B6C2-BC269290189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EEB3-73C6-4E9A-9EC2-A430F61E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0969" y="1081826"/>
            <a:ext cx="9144000" cy="4459309"/>
          </a:xfrm>
        </p:spPr>
        <p:txBody>
          <a:bodyPr>
            <a:normAutofit fontScale="77500" lnSpcReduction="20000"/>
          </a:bodyPr>
          <a:lstStyle/>
          <a:p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cs typeface="Times New Roman" panose="02020603050405020304" pitchFamily="18" charset="0"/>
              </a:rPr>
              <a:t>NUMERICAL METHODS AND ANALYSIS </a:t>
            </a:r>
          </a:p>
          <a:p>
            <a:r>
              <a:rPr lang="en-US" sz="5400" b="1" dirty="0" smtClean="0">
                <a:cs typeface="Times New Roman" panose="02020603050405020304" pitchFamily="18" charset="0"/>
              </a:rPr>
              <a:t>NMA </a:t>
            </a:r>
            <a:r>
              <a:rPr lang="en-US" sz="5400" b="1" dirty="0" smtClean="0">
                <a:cs typeface="Times New Roman" panose="02020603050405020304" pitchFamily="18" charset="0"/>
              </a:rPr>
              <a:t>312</a:t>
            </a:r>
          </a:p>
          <a:p>
            <a:endParaRPr lang="en-US" sz="5400" b="1" dirty="0" smtClean="0">
              <a:cs typeface="Times New Roman" panose="02020603050405020304" pitchFamily="18" charset="0"/>
            </a:endParaRPr>
          </a:p>
          <a:p>
            <a:endParaRPr lang="en-US" sz="5400" b="1" dirty="0" smtClean="0">
              <a:cs typeface="Times New Roman" panose="02020603050405020304" pitchFamily="18" charset="0"/>
            </a:endParaRPr>
          </a:p>
          <a:p>
            <a:r>
              <a:rPr lang="en-US" sz="5400" b="1" dirty="0"/>
              <a:t>Prof. Samuel </a:t>
            </a:r>
            <a:r>
              <a:rPr lang="en-US" sz="5400" b="1" dirty="0" err="1"/>
              <a:t>Okolie</a:t>
            </a:r>
            <a:r>
              <a:rPr lang="en-US" sz="5400" b="1" dirty="0"/>
              <a:t>, Prof. </a:t>
            </a:r>
            <a:r>
              <a:rPr lang="en-US" sz="5400" b="1" dirty="0" err="1"/>
              <a:t>Yinka</a:t>
            </a:r>
            <a:r>
              <a:rPr lang="en-US" sz="5400" b="1" dirty="0"/>
              <a:t> </a:t>
            </a:r>
            <a:r>
              <a:rPr lang="en-US" sz="5400" b="1" dirty="0" err="1"/>
              <a:t>Adekunle</a:t>
            </a:r>
            <a:r>
              <a:rPr lang="en-US" sz="5400" b="1" dirty="0"/>
              <a:t> &amp; Dr. </a:t>
            </a:r>
            <a:r>
              <a:rPr lang="en-US" sz="5400" b="1" dirty="0" err="1"/>
              <a:t>Seun</a:t>
            </a:r>
            <a:r>
              <a:rPr lang="en-US" sz="5400" b="1" dirty="0"/>
              <a:t> </a:t>
            </a:r>
            <a:r>
              <a:rPr lang="en-US" sz="5400" b="1" dirty="0" err="1"/>
              <a:t>Ebiesuwa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9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14.	</a:t>
            </a:r>
            <a:r>
              <a:rPr lang="en-US" u="sng" dirty="0"/>
              <a:t>Implicit Differentiation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an equation where the dependent and independent variables are mixed up: we have implicit differentiation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– 3xy + y</a:t>
            </a:r>
            <a:r>
              <a:rPr lang="en-US" baseline="30000" dirty="0"/>
              <a:t>2</a:t>
            </a:r>
            <a:r>
              <a:rPr lang="en-US" dirty="0"/>
              <a:t> = 2, find </a:t>
            </a:r>
            <a:r>
              <a:rPr lang="en-US" dirty="0" err="1"/>
              <a:t>dy</a:t>
            </a:r>
            <a:r>
              <a:rPr lang="en-US" dirty="0"/>
              <a:t>/dx.</a:t>
            </a:r>
          </a:p>
          <a:p>
            <a:pPr marL="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(3x </a:t>
            </a:r>
            <a:r>
              <a:rPr lang="en-US" dirty="0" err="1"/>
              <a:t>dy</a:t>
            </a:r>
            <a:r>
              <a:rPr lang="en-US" dirty="0"/>
              <a:t>/dx +</a:t>
            </a:r>
            <a:r>
              <a:rPr lang="en-US" dirty="0" smtClean="0"/>
              <a:t>3y) </a:t>
            </a:r>
            <a:r>
              <a:rPr lang="en-US" dirty="0"/>
              <a:t>+ 2y </a:t>
            </a:r>
            <a:r>
              <a:rPr lang="en-US" dirty="0" err="1"/>
              <a:t>dy</a:t>
            </a:r>
            <a:r>
              <a:rPr lang="en-US" dirty="0"/>
              <a:t>/dx = 0</a:t>
            </a:r>
          </a:p>
          <a:p>
            <a:pPr marL="0" indent="0">
              <a:buNone/>
            </a:pPr>
            <a:r>
              <a:rPr lang="en-US" dirty="0" err="1" smtClean="0"/>
              <a:t>dy</a:t>
            </a:r>
            <a:r>
              <a:rPr lang="en-US" dirty="0" smtClean="0"/>
              <a:t>/dx (2y </a:t>
            </a:r>
            <a:r>
              <a:rPr lang="en-US" dirty="0"/>
              <a:t>– 3x) = - </a:t>
            </a: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3y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dy</a:t>
            </a:r>
            <a:r>
              <a:rPr lang="en-US" dirty="0"/>
              <a:t>/dx = </a:t>
            </a:r>
            <a:r>
              <a:rPr lang="en-US" dirty="0" smtClean="0"/>
              <a:t>    3y-3x</a:t>
            </a:r>
            <a:r>
              <a:rPr lang="en-US" baseline="30000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/>
              <a:t>2y – 3x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99256" y="4146997"/>
            <a:ext cx="17386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4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Exercise: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1. Prove </a:t>
            </a:r>
            <a:r>
              <a:rPr lang="en-US" dirty="0"/>
              <a:t>d (</a:t>
            </a:r>
            <a:r>
              <a:rPr lang="en-US" dirty="0" err="1"/>
              <a:t>uv</a:t>
            </a:r>
            <a:r>
              <a:rPr lang="en-US" dirty="0"/>
              <a:t>)/d</a:t>
            </a:r>
            <a:r>
              <a:rPr lang="en-US" baseline="30000" dirty="0"/>
              <a:t>2</a:t>
            </a:r>
            <a:r>
              <a:rPr lang="en-US" dirty="0"/>
              <a:t>x = d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uv</a:t>
            </a:r>
            <a:r>
              <a:rPr lang="en-US" dirty="0"/>
              <a:t>/d</a:t>
            </a:r>
            <a:r>
              <a:rPr lang="en-US" baseline="30000" dirty="0"/>
              <a:t>2</a:t>
            </a:r>
            <a:r>
              <a:rPr lang="en-US" dirty="0"/>
              <a:t>x + 2 du/dx . dv/dx + ud</a:t>
            </a:r>
            <a:r>
              <a:rPr lang="en-US" baseline="30000" dirty="0"/>
              <a:t>2</a:t>
            </a:r>
            <a:r>
              <a:rPr lang="en-US" dirty="0"/>
              <a:t>v/dx</a:t>
            </a:r>
          </a:p>
          <a:p>
            <a:pPr marL="0" indent="0">
              <a:buNone/>
            </a:pPr>
            <a:r>
              <a:rPr lang="en-US" dirty="0" smtClean="0"/>
              <a:t>2. If </a:t>
            </a:r>
            <a:r>
              <a:rPr lang="en-US" dirty="0"/>
              <a:t>y = a</a:t>
            </a:r>
            <a:r>
              <a:rPr lang="en-US" baseline="30000" dirty="0"/>
              <a:t>x</a:t>
            </a:r>
            <a:r>
              <a:rPr lang="en-US" dirty="0"/>
              <a:t>, show that </a:t>
            </a:r>
            <a:r>
              <a:rPr lang="en-US" dirty="0" err="1"/>
              <a:t>dy</a:t>
            </a:r>
            <a:r>
              <a:rPr lang="en-US" dirty="0"/>
              <a:t>/dx = a</a:t>
            </a:r>
            <a:r>
              <a:rPr lang="en-US" baseline="30000" dirty="0"/>
              <a:t>x</a:t>
            </a:r>
            <a:r>
              <a:rPr lang="en-US" dirty="0"/>
              <a:t> log </a:t>
            </a: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3. y </a:t>
            </a:r>
            <a:r>
              <a:rPr lang="en-US" dirty="0"/>
              <a:t>=  </a:t>
            </a:r>
            <a:r>
              <a:rPr lang="en-US" dirty="0" smtClean="0"/>
              <a:t>    x        ,    </a:t>
            </a:r>
            <a:r>
              <a:rPr lang="en-US" dirty="0"/>
              <a:t>find </a:t>
            </a:r>
            <a:r>
              <a:rPr lang="en-US" dirty="0" err="1" smtClean="0"/>
              <a:t>dy</a:t>
            </a:r>
            <a:r>
              <a:rPr lang="en-US" dirty="0" smtClean="0"/>
              <a:t>/dx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√</a:t>
            </a:r>
            <a:r>
              <a:rPr lang="en-US" dirty="0"/>
              <a:t>(x</a:t>
            </a:r>
            <a:r>
              <a:rPr lang="en-US" baseline="30000" dirty="0"/>
              <a:t>2</a:t>
            </a:r>
            <a:r>
              <a:rPr lang="en-US" dirty="0"/>
              <a:t>- 4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r>
              <a:rPr lang="en-US" dirty="0" smtClean="0"/>
              <a:t>4. x</a:t>
            </a:r>
            <a:r>
              <a:rPr lang="en-US" baseline="30000" dirty="0" smtClean="0"/>
              <a:t>2</a:t>
            </a:r>
            <a:r>
              <a:rPr lang="en-US" dirty="0" smtClean="0"/>
              <a:t>y </a:t>
            </a:r>
            <a:r>
              <a:rPr lang="en-US" dirty="0"/>
              <a:t>+ x y</a:t>
            </a:r>
            <a:r>
              <a:rPr lang="en-US" baseline="30000" dirty="0"/>
              <a:t>2</a:t>
            </a:r>
            <a:r>
              <a:rPr lang="en-US" dirty="0"/>
              <a:t> = 6 (x</a:t>
            </a:r>
            <a:r>
              <a:rPr lang="en-US" baseline="30000" dirty="0"/>
              <a:t>2</a:t>
            </a:r>
            <a:r>
              <a:rPr lang="en-US" dirty="0"/>
              <a:t> + y</a:t>
            </a:r>
            <a:r>
              <a:rPr lang="en-US" baseline="30000" dirty="0"/>
              <a:t>2</a:t>
            </a:r>
            <a:r>
              <a:rPr lang="en-US" dirty="0"/>
              <a:t>); find </a:t>
            </a:r>
            <a:r>
              <a:rPr lang="en-US" dirty="0" err="1"/>
              <a:t>dy</a:t>
            </a:r>
            <a:r>
              <a:rPr lang="en-US" dirty="0"/>
              <a:t>/dx.</a:t>
            </a:r>
          </a:p>
          <a:p>
            <a:pPr marL="0" lvl="0" indent="0">
              <a:buNone/>
            </a:pPr>
            <a:r>
              <a:rPr lang="en-US" dirty="0" smtClean="0"/>
              <a:t>5. y </a:t>
            </a:r>
            <a:r>
              <a:rPr lang="en-US" dirty="0"/>
              <a:t>= √(2t + t</a:t>
            </a:r>
            <a:r>
              <a:rPr lang="en-US" baseline="30000" dirty="0"/>
              <a:t>2</a:t>
            </a:r>
            <a:r>
              <a:rPr lang="en-US" dirty="0"/>
              <a:t>),  t = 3x + 3, find </a:t>
            </a:r>
            <a:r>
              <a:rPr lang="en-US" dirty="0" err="1"/>
              <a:t>dy</a:t>
            </a:r>
            <a:r>
              <a:rPr lang="en-US" dirty="0"/>
              <a:t>/dx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xy</a:t>
            </a:r>
            <a:r>
              <a:rPr lang="en-US" dirty="0" smtClean="0"/>
              <a:t> </a:t>
            </a:r>
            <a:r>
              <a:rPr lang="en-US" dirty="0"/>
              <a:t>+ 2x + 3y = 1. Find </a:t>
            </a:r>
            <a:r>
              <a:rPr lang="en-US" dirty="0" err="1"/>
              <a:t>dy</a:t>
            </a:r>
            <a:r>
              <a:rPr lang="en-US" dirty="0"/>
              <a:t>/dx</a:t>
            </a:r>
          </a:p>
          <a:p>
            <a:pPr marL="0" lvl="0" indent="0">
              <a:buNone/>
            </a:pPr>
            <a:r>
              <a:rPr lang="en-US" dirty="0" smtClean="0"/>
              <a:t>7. y </a:t>
            </a:r>
            <a:r>
              <a:rPr lang="en-US" dirty="0"/>
              <a:t>= log (a</a:t>
            </a:r>
            <a:r>
              <a:rPr lang="en-US" baseline="30000" dirty="0"/>
              <a:t>x</a:t>
            </a:r>
            <a:r>
              <a:rPr lang="en-US" dirty="0"/>
              <a:t> + a</a:t>
            </a:r>
            <a:r>
              <a:rPr lang="en-US" baseline="30000" dirty="0"/>
              <a:t>-x</a:t>
            </a:r>
            <a:r>
              <a:rPr lang="en-US" dirty="0"/>
              <a:t>), find </a:t>
            </a:r>
            <a:r>
              <a:rPr lang="en-US" dirty="0" err="1"/>
              <a:t>dy</a:t>
            </a:r>
            <a:r>
              <a:rPr lang="en-US" dirty="0"/>
              <a:t>/dx.</a:t>
            </a:r>
          </a:p>
          <a:p>
            <a:pPr marL="0" lvl="0" indent="0">
              <a:buNone/>
            </a:pPr>
            <a:r>
              <a:rPr lang="en-US" smtClean="0"/>
              <a:t>8. y </a:t>
            </a:r>
            <a:r>
              <a:rPr lang="en-US" dirty="0"/>
              <a:t>= √(1-x )/(1 + x</a:t>
            </a:r>
            <a:r>
              <a:rPr lang="en-US" baseline="30000" dirty="0"/>
              <a:t>2</a:t>
            </a:r>
            <a:r>
              <a:rPr lang="en-US" dirty="0"/>
              <a:t> ), find </a:t>
            </a:r>
            <a:r>
              <a:rPr lang="en-US" dirty="0" err="1"/>
              <a:t>dy</a:t>
            </a:r>
            <a:r>
              <a:rPr lang="en-US" dirty="0"/>
              <a:t>/dx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03042" y="2678806"/>
            <a:ext cx="1094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ANALYTICAL </a:t>
            </a:r>
            <a:r>
              <a:rPr lang="en-US" b="1" dirty="0"/>
              <a:t>DIFFERENTIATION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DERIVATION OF ALGEBRAIC FUNCTIONS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(Polynomials, </a:t>
            </a:r>
            <a:r>
              <a:rPr lang="en-US" dirty="0" err="1"/>
              <a:t>Trignometrical</a:t>
            </a:r>
            <a:r>
              <a:rPr lang="en-US" dirty="0"/>
              <a:t>, Logarithmic, Exponential and other functions in physics and other sciences)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8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A </a:t>
            </a:r>
            <a:r>
              <a:rPr lang="en-US" dirty="0"/>
              <a:t>function is a relationship between two or more variables.</a:t>
            </a:r>
          </a:p>
          <a:p>
            <a:pPr marL="0" indent="0">
              <a:buNone/>
            </a:pPr>
            <a:r>
              <a:rPr lang="en-US" dirty="0" err="1"/>
              <a:t>eg</a:t>
            </a:r>
            <a:r>
              <a:rPr lang="en-US" dirty="0"/>
              <a:t>. y = x</a:t>
            </a:r>
            <a:r>
              <a:rPr lang="en-US" baseline="30000" dirty="0"/>
              <a:t>2</a:t>
            </a:r>
            <a:r>
              <a:rPr lang="en-US" dirty="0"/>
              <a:t> + 3x + 2;  implies  y = f(x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Definition </a:t>
            </a:r>
            <a:r>
              <a:rPr lang="en-US" dirty="0"/>
              <a:t>of </a:t>
            </a:r>
            <a:r>
              <a:rPr lang="en-US" dirty="0" smtClean="0"/>
              <a:t>the Derivative </a:t>
            </a:r>
            <a:r>
              <a:rPr lang="en-US" dirty="0"/>
              <a:t>of a function: </a:t>
            </a:r>
          </a:p>
          <a:p>
            <a:pPr marL="0" indent="0">
              <a:buNone/>
            </a:pPr>
            <a:r>
              <a:rPr lang="en-US" dirty="0" smtClean="0"/>
              <a:t> Let </a:t>
            </a:r>
            <a:r>
              <a:rPr lang="en-US" dirty="0"/>
              <a:t>y = f(x) define a function 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If </a:t>
            </a:r>
            <a:r>
              <a:rPr lang="en-US" dirty="0"/>
              <a:t>the limit </a:t>
            </a:r>
            <a:r>
              <a:rPr lang="en-US" dirty="0" err="1"/>
              <a:t>dy</a:t>
            </a:r>
            <a:r>
              <a:rPr lang="en-US" dirty="0"/>
              <a:t>/dx = Lim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dirty="0" err="1"/>
              <a:t>Δy</a:t>
            </a:r>
            <a:r>
              <a:rPr lang="en-US" dirty="0"/>
              <a:t>/</a:t>
            </a:r>
            <a:r>
              <a:rPr lang="en-US" dirty="0" err="1"/>
              <a:t>Δx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 smtClean="0"/>
              <a:t>Δx</a:t>
            </a:r>
            <a:r>
              <a:rPr lang="en-US" dirty="0" smtClean="0"/>
              <a:t>     0</a:t>
            </a:r>
          </a:p>
          <a:p>
            <a:pPr marL="0" indent="0">
              <a:buNone/>
            </a:pPr>
            <a:r>
              <a:rPr lang="en-US" dirty="0" smtClean="0"/>
              <a:t>meaning f(x) = Lim            f(x + </a:t>
            </a:r>
            <a:r>
              <a:rPr lang="en-US" dirty="0" err="1" smtClean="0"/>
              <a:t>Δx</a:t>
            </a:r>
            <a:r>
              <a:rPr lang="en-US" dirty="0" smtClean="0"/>
              <a:t>) – f(x)   exists </a:t>
            </a:r>
          </a:p>
          <a:p>
            <a:pPr marL="0" indent="0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Δx</a:t>
            </a:r>
            <a:r>
              <a:rPr lang="en-US" dirty="0" smtClean="0"/>
              <a:t>     0                 </a:t>
            </a:r>
            <a:r>
              <a:rPr lang="en-US" dirty="0" err="1" smtClean="0"/>
              <a:t>Δx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and is finite, we call this limit the derivative of y </a:t>
            </a:r>
            <a:r>
              <a:rPr lang="en-US" dirty="0" err="1"/>
              <a:t>wrt</a:t>
            </a:r>
            <a:r>
              <a:rPr lang="en-US" dirty="0"/>
              <a:t> x and say that f is differentiable at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468969" y="4468969"/>
            <a:ext cx="2099256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61012" y="3805518"/>
            <a:ext cx="309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14165" y="4818530"/>
            <a:ext cx="309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2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The </a:t>
            </a:r>
            <a:r>
              <a:rPr lang="en-US" dirty="0"/>
              <a:t>derivative of a constant is zero.</a:t>
            </a:r>
          </a:p>
          <a:p>
            <a:pPr marL="0" indent="0">
              <a:buNone/>
            </a:pPr>
            <a:r>
              <a:rPr lang="en-US" dirty="0"/>
              <a:t>	d/dx (c) = 0 where c is a </a:t>
            </a:r>
            <a:r>
              <a:rPr lang="en-US" dirty="0" smtClean="0"/>
              <a:t>constant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	the derivative </a:t>
            </a:r>
            <a:r>
              <a:rPr lang="en-US" dirty="0" err="1"/>
              <a:t>wrt</a:t>
            </a:r>
            <a:r>
              <a:rPr lang="en-US" dirty="0"/>
              <a:t> x of </a:t>
            </a:r>
            <a:r>
              <a:rPr lang="en-US" dirty="0" err="1"/>
              <a:t>cx</a:t>
            </a:r>
            <a:r>
              <a:rPr lang="en-US" baseline="30000" dirty="0" err="1"/>
              <a:t>n</a:t>
            </a:r>
            <a:r>
              <a:rPr lang="en-US" dirty="0"/>
              <a:t> is cnx</a:t>
            </a:r>
            <a:r>
              <a:rPr lang="en-US" baseline="30000" dirty="0"/>
              <a:t>n-1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when n is any positive integer, and c is a constant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i.e</a:t>
            </a:r>
            <a:r>
              <a:rPr lang="en-US" dirty="0"/>
              <a:t> if y = cx </a:t>
            </a:r>
            <a:r>
              <a:rPr lang="en-US" baseline="30000" dirty="0" smtClean="0"/>
              <a:t>n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dy</a:t>
            </a:r>
            <a:r>
              <a:rPr lang="en-US" dirty="0" smtClean="0"/>
              <a:t>/dx </a:t>
            </a:r>
            <a:r>
              <a:rPr lang="en-US" dirty="0"/>
              <a:t>= c n x</a:t>
            </a:r>
            <a:r>
              <a:rPr lang="en-US" baseline="30000" dirty="0"/>
              <a:t> </a:t>
            </a:r>
            <a:r>
              <a:rPr lang="en-US" baseline="30000" dirty="0" smtClean="0"/>
              <a:t>n-1                       </a:t>
            </a:r>
            <a:r>
              <a:rPr lang="en-US" dirty="0"/>
              <a:t>[proof available in calculus textbooks]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If </a:t>
            </a:r>
            <a:r>
              <a:rPr lang="en-US" dirty="0"/>
              <a:t>y = u + v, u and v are functions of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 then </a:t>
            </a:r>
            <a:r>
              <a:rPr lang="en-US" dirty="0" err="1"/>
              <a:t>dy</a:t>
            </a:r>
            <a:r>
              <a:rPr lang="en-US" dirty="0"/>
              <a:t>/dx = du/ dx + dv/dx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If </a:t>
            </a:r>
            <a:r>
              <a:rPr lang="en-US" dirty="0"/>
              <a:t>y = (</a:t>
            </a:r>
            <a:r>
              <a:rPr lang="en-US" dirty="0" err="1"/>
              <a:t>uv</a:t>
            </a:r>
            <a:r>
              <a:rPr lang="en-US" dirty="0"/>
              <a:t>) and u and v are functions of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hen </a:t>
            </a:r>
            <a:r>
              <a:rPr lang="en-US" dirty="0" err="1"/>
              <a:t>dy</a:t>
            </a:r>
            <a:r>
              <a:rPr lang="en-US" dirty="0"/>
              <a:t>/dx = u(x) dv/dx + du/dx (v(x</a:t>
            </a:r>
            <a:r>
              <a:rPr lang="en-US" dirty="0" smtClean="0"/>
              <a:t>)) </a:t>
            </a:r>
            <a:r>
              <a:rPr lang="en-US" dirty="0"/>
              <a:t>product rule</a:t>
            </a:r>
          </a:p>
          <a:p>
            <a:pPr marL="0" indent="0">
              <a:buNone/>
            </a:pPr>
            <a:r>
              <a:rPr lang="en-US" dirty="0"/>
              <a:t>Generally extending the above to more than one product we have </a:t>
            </a:r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/>
              <a:t>= u v w, where </a:t>
            </a:r>
            <a:r>
              <a:rPr lang="en-US" dirty="0" err="1"/>
              <a:t>u,v,w</a:t>
            </a:r>
            <a:r>
              <a:rPr lang="en-US" dirty="0"/>
              <a:t> are functions of x</a:t>
            </a:r>
          </a:p>
          <a:p>
            <a:pPr marL="0" indent="0">
              <a:buNone/>
            </a:pPr>
            <a:r>
              <a:rPr lang="en-US" dirty="0" err="1"/>
              <a:t>dy</a:t>
            </a:r>
            <a:r>
              <a:rPr lang="en-US" dirty="0"/>
              <a:t>/dx = </a:t>
            </a:r>
            <a:r>
              <a:rPr lang="en-US" dirty="0" err="1"/>
              <a:t>uv</a:t>
            </a:r>
            <a:r>
              <a:rPr lang="en-US" dirty="0"/>
              <a:t> </a:t>
            </a:r>
            <a:r>
              <a:rPr lang="en-US" dirty="0" err="1"/>
              <a:t>dw</a:t>
            </a:r>
            <a:r>
              <a:rPr lang="en-US" dirty="0"/>
              <a:t>/dx + </a:t>
            </a:r>
            <a:r>
              <a:rPr lang="en-US" dirty="0" err="1"/>
              <a:t>uw</a:t>
            </a:r>
            <a:r>
              <a:rPr lang="en-US" dirty="0"/>
              <a:t> dv/dx + </a:t>
            </a:r>
            <a:r>
              <a:rPr lang="en-US" dirty="0" err="1"/>
              <a:t>vw</a:t>
            </a:r>
            <a:r>
              <a:rPr lang="en-US" dirty="0"/>
              <a:t> du/dx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0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 If </a:t>
            </a:r>
            <a:r>
              <a:rPr lang="en-US" dirty="0"/>
              <a:t>y = u/v where v ≠ 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r>
              <a:rPr lang="en-US" dirty="0" err="1"/>
              <a:t>dy</a:t>
            </a:r>
            <a:r>
              <a:rPr lang="en-US" dirty="0"/>
              <a:t>/dx = d/dx (u/v) = v du/dx – </a:t>
            </a:r>
            <a:r>
              <a:rPr lang="en-US" dirty="0" err="1" smtClean="0"/>
              <a:t>udv</a:t>
            </a:r>
            <a:r>
              <a:rPr lang="en-US" dirty="0" smtClean="0"/>
              <a:t>/dx      quotient </a:t>
            </a:r>
            <a:r>
              <a:rPr lang="en-US" dirty="0"/>
              <a:t>rule</a:t>
            </a:r>
          </a:p>
          <a:p>
            <a:pPr marL="0" indent="0">
              <a:buNone/>
            </a:pPr>
            <a:r>
              <a:rPr lang="en-US" dirty="0"/>
              <a:t>				V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If </a:t>
            </a:r>
            <a:r>
              <a:rPr lang="en-US" dirty="0"/>
              <a:t>u = g(x) is a differentiable function </a:t>
            </a:r>
            <a:r>
              <a:rPr lang="en-US" dirty="0" smtClean="0"/>
              <a:t>of </a:t>
            </a:r>
            <a:r>
              <a:rPr lang="en-US" dirty="0"/>
              <a:t>x and n is a positive integer or o, </a:t>
            </a:r>
            <a:r>
              <a:rPr lang="en-US" dirty="0" smtClean="0"/>
              <a:t>then d/dx(U)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 n U</a:t>
            </a:r>
            <a:r>
              <a:rPr lang="en-US" baseline="30000" dirty="0"/>
              <a:t>n-1 </a:t>
            </a:r>
            <a:r>
              <a:rPr lang="en-US" dirty="0" smtClean="0"/>
              <a:t>du/dx  </a:t>
            </a:r>
            <a:r>
              <a:rPr lang="en-US" dirty="0"/>
              <a:t>if y = f(g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dy</a:t>
            </a:r>
            <a:r>
              <a:rPr lang="en-US" dirty="0" smtClean="0"/>
              <a:t>/dx </a:t>
            </a:r>
            <a:r>
              <a:rPr lang="en-US" dirty="0"/>
              <a:t>= d f(g) . d(g</a:t>
            </a:r>
            <a:r>
              <a:rPr lang="en-US" dirty="0" smtClean="0"/>
              <a:t>)            Chain rule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d(g</a:t>
            </a:r>
            <a:r>
              <a:rPr lang="en-US" dirty="0"/>
              <a:t>)      </a:t>
            </a:r>
            <a:r>
              <a:rPr lang="en-US" dirty="0" smtClean="0"/>
              <a:t>dx</a:t>
            </a:r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 = e </a:t>
            </a:r>
            <a:r>
              <a:rPr lang="en-US" baseline="30000" dirty="0"/>
              <a:t>ax</a:t>
            </a:r>
            <a:r>
              <a:rPr lang="en-US" dirty="0"/>
              <a:t> where e is </a:t>
            </a:r>
            <a:r>
              <a:rPr lang="en-US" dirty="0" err="1"/>
              <a:t>Naparian</a:t>
            </a:r>
            <a:r>
              <a:rPr lang="en-US" dirty="0"/>
              <a:t> constant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</a:t>
            </a:r>
            <a:r>
              <a:rPr lang="en-US" dirty="0" smtClean="0"/>
              <a:t>/dx </a:t>
            </a:r>
            <a:r>
              <a:rPr lang="en-US" dirty="0"/>
              <a:t>= a </a:t>
            </a:r>
            <a:r>
              <a:rPr lang="en-US" dirty="0" err="1" smtClean="0"/>
              <a:t>e</a:t>
            </a:r>
            <a:r>
              <a:rPr lang="en-US" baseline="30000" dirty="0" err="1" smtClean="0"/>
              <a:t>ax</a:t>
            </a:r>
            <a:r>
              <a:rPr lang="en-US" baseline="30000" dirty="0" smtClean="0"/>
              <a:t>           </a:t>
            </a:r>
            <a:r>
              <a:rPr lang="en-US" dirty="0"/>
              <a:t>a is </a:t>
            </a:r>
            <a:r>
              <a:rPr lang="en-US" dirty="0" smtClean="0"/>
              <a:t>constant                         </a:t>
            </a:r>
            <a:r>
              <a:rPr lang="en-US" dirty="0"/>
              <a:t>Exponential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28056" y="1571223"/>
            <a:ext cx="2537138" cy="12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137893" y="3477296"/>
            <a:ext cx="682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078051" y="3477296"/>
            <a:ext cx="695459" cy="12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0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10</a:t>
            </a:r>
            <a:r>
              <a:rPr lang="en-US" dirty="0" smtClean="0"/>
              <a:t>.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 = log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dy</a:t>
            </a:r>
            <a:r>
              <a:rPr lang="en-US" dirty="0" smtClean="0"/>
              <a:t>/dx </a:t>
            </a:r>
            <a:r>
              <a:rPr lang="en-US" dirty="0"/>
              <a:t>= </a:t>
            </a:r>
            <a:r>
              <a:rPr lang="en-US" dirty="0" smtClean="0"/>
              <a:t>I/x               </a:t>
            </a:r>
            <a:r>
              <a:rPr lang="en-US" dirty="0"/>
              <a:t>Logarithmic Rule </a:t>
            </a:r>
          </a:p>
          <a:p>
            <a:pPr marL="0" indent="0">
              <a:buNone/>
            </a:pPr>
            <a:r>
              <a:rPr lang="en-US" dirty="0" smtClean="0"/>
              <a:t>      Similarly </a:t>
            </a:r>
            <a:r>
              <a:rPr lang="en-US" dirty="0"/>
              <a:t>if y = log(ax) where a is </a:t>
            </a:r>
            <a:r>
              <a:rPr lang="en-US" dirty="0" smtClean="0"/>
              <a:t>constant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/>
              <a:t>dy</a:t>
            </a:r>
            <a:r>
              <a:rPr lang="en-US" dirty="0"/>
              <a:t>/dx = </a:t>
            </a:r>
            <a:r>
              <a:rPr lang="en-US" dirty="0" smtClean="0"/>
              <a:t>a/x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/>
              <a:t>y = 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r>
              <a:rPr lang="en-US"/>
              <a:t> 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dy</a:t>
            </a:r>
            <a:r>
              <a:rPr lang="en-US" dirty="0"/>
              <a:t>/dx = </a:t>
            </a:r>
            <a:r>
              <a:rPr lang="en-US" dirty="0" err="1"/>
              <a:t>b</a:t>
            </a:r>
            <a:r>
              <a:rPr lang="en-US" baseline="30000" dirty="0" err="1"/>
              <a:t>x</a:t>
            </a:r>
            <a:r>
              <a:rPr lang="en-US" dirty="0" err="1"/>
              <a:t>log</a:t>
            </a:r>
            <a:r>
              <a:rPr lang="en-US" dirty="0"/>
              <a:t> </a:t>
            </a:r>
            <a:r>
              <a:rPr lang="en-US" dirty="0" smtClean="0"/>
              <a:t>b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12"/>
            </a:pPr>
            <a:r>
              <a:rPr lang="en-US" dirty="0" smtClean="0"/>
              <a:t>  y </a:t>
            </a:r>
            <a:r>
              <a:rPr lang="en-US" dirty="0"/>
              <a:t>= sin ax 	a is </a:t>
            </a:r>
            <a:r>
              <a:rPr lang="en-US" dirty="0" smtClean="0"/>
              <a:t>constant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dy</a:t>
            </a:r>
            <a:r>
              <a:rPr lang="en-US" dirty="0" smtClean="0"/>
              <a:t>/dx </a:t>
            </a:r>
            <a:r>
              <a:rPr lang="en-US" dirty="0"/>
              <a:t>= a </a:t>
            </a:r>
            <a:r>
              <a:rPr lang="en-US" dirty="0" err="1"/>
              <a:t>cos</a:t>
            </a:r>
            <a:r>
              <a:rPr lang="en-US" dirty="0"/>
              <a:t> ax</a:t>
            </a:r>
            <a:endParaRPr lang="en-US" dirty="0" smtClean="0"/>
          </a:p>
          <a:p>
            <a:pPr marL="514350" indent="-514350">
              <a:buAutoNum type="arabicPeriod" startAt="12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Similarly we have the following </a:t>
            </a:r>
            <a:r>
              <a:rPr lang="en-US" dirty="0" err="1"/>
              <a:t>trigonometrical</a:t>
            </a:r>
            <a:r>
              <a:rPr lang="en-US" dirty="0"/>
              <a:t>, differentiation.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05599"/>
              </p:ext>
            </p:extLst>
          </p:nvPr>
        </p:nvGraphicFramePr>
        <p:xfrm>
          <a:off x="1751528" y="1133340"/>
          <a:ext cx="5473520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209"/>
                <a:gridCol w="3372311"/>
              </a:tblGrid>
              <a:tr h="461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dy/dx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cos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- a sin 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sec 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sec ax tan 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tan ax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a sec</a:t>
                      </a:r>
                      <a:r>
                        <a:rPr lang="en-US" sz="32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cosec ax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- a cosec ax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cof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</a:rPr>
                        <a:t>cot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- a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</a:rPr>
                        <a:t>cosec</a:t>
                      </a:r>
                      <a:r>
                        <a:rPr lang="en-US" sz="3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ax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0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13</a:t>
            </a:r>
            <a:r>
              <a:rPr lang="en-US" dirty="0" smtClean="0"/>
              <a:t>. (</a:t>
            </a:r>
            <a:r>
              <a:rPr lang="en-US" dirty="0"/>
              <a:t>Arch-functions)	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 </a:t>
            </a:r>
            <a:r>
              <a:rPr lang="en-US" dirty="0"/>
              <a:t>y = sin 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 smtClean="0"/>
              <a:t>x/a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dy</a:t>
            </a:r>
            <a:r>
              <a:rPr lang="en-US" dirty="0"/>
              <a:t>/dx = </a:t>
            </a:r>
            <a:r>
              <a:rPr lang="en-US" dirty="0" smtClean="0"/>
              <a:t>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</a:t>
            </a:r>
            <a:r>
              <a:rPr lang="en-US" dirty="0"/>
              <a:t>√(a</a:t>
            </a:r>
            <a:r>
              <a:rPr lang="en-US" baseline="30000" dirty="0"/>
              <a:t>2</a:t>
            </a:r>
            <a:r>
              <a:rPr lang="en-US" dirty="0"/>
              <a:t>-x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Similarly the differential of the arch functions are: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24259" y="2086377"/>
            <a:ext cx="11204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57149"/>
              </p:ext>
            </p:extLst>
          </p:nvPr>
        </p:nvGraphicFramePr>
        <p:xfrm>
          <a:off x="2253803" y="3220590"/>
          <a:ext cx="5898523" cy="3760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6079"/>
                <a:gridCol w="3142444"/>
              </a:tblGrid>
              <a:tr h="319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dy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/dx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89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cos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x/a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     1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yo-NG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√(a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-x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5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  <a:effectLst/>
                        </a:rPr>
                        <a:t>an</a:t>
                      </a:r>
                      <a:r>
                        <a:rPr lang="en-US" sz="2400" baseline="30000" smtClean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x/a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a/ (a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+ x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5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cot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x/a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-a/(a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+ x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89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sec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x/a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lxl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√(a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-x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89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cosec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x/a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           -a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lxl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√(x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-a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1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472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ANALYTICAL DIFFERENTIATION  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69</cp:revision>
  <dcterms:created xsi:type="dcterms:W3CDTF">2016-01-13T11:37:00Z</dcterms:created>
  <dcterms:modified xsi:type="dcterms:W3CDTF">2018-02-12T12:05:57Z</dcterms:modified>
</cp:coreProperties>
</file>